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1175" r:id="rId2"/>
    <p:sldId id="1206" r:id="rId3"/>
    <p:sldId id="1211" r:id="rId4"/>
    <p:sldId id="1212" r:id="rId5"/>
    <p:sldId id="1217" r:id="rId6"/>
    <p:sldId id="1214" r:id="rId7"/>
    <p:sldId id="1215" r:id="rId8"/>
    <p:sldId id="1216" r:id="rId9"/>
    <p:sldId id="1210" r:id="rId10"/>
    <p:sldId id="1191" r:id="rId1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nyakanyaka Babalw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CC"/>
    <a:srgbClr val="66FFCC"/>
    <a:srgbClr val="008080"/>
    <a:srgbClr val="336699"/>
    <a:srgbClr val="0099CC"/>
    <a:srgbClr val="00CCFF"/>
    <a:srgbClr val="33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274" autoAdjust="0"/>
    <p:restoredTop sz="96416" autoAdjust="0"/>
  </p:normalViewPr>
  <p:slideViewPr>
    <p:cSldViewPr>
      <p:cViewPr>
        <p:scale>
          <a:sx n="70" d="100"/>
          <a:sy n="70" d="100"/>
        </p:scale>
        <p:origin x="-17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33DC8924-8BC3-4223-B102-1A6A783C8E6E}" type="datetimeFigureOut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6111033F-3FCA-4AF3-944A-9A80B05500E3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21163C03-B596-4EF9-9CE7-7B4F398F1440}" type="datetimeFigureOut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05215D1B-8316-4BDB-ACB4-5F7924C2A0EF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WA Slide Maste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25EF-1B14-40F6-A53C-19C642512DAD}" type="datetime1">
              <a:rPr lang="en-US"/>
              <a:pPr>
                <a:defRPr/>
              </a:pPr>
              <a:t>3/10/2014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0F482-A6F5-4F0F-A075-D368AAA9E6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54D1D-77A2-405C-8246-57061D62FFF5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ACBBD-3CD4-4C82-ADE3-58F57D188BE2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8C94A-9D6F-4DA9-8A7C-0E9525CFDC34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D477-3AF2-40F6-B193-013D6AD0530B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DWA Slide Master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248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WA Slide Master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248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85990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WA Slide Master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248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85990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WA Slide Master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248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8599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BB90D-6600-4A4A-BB27-FDD7C6FB7EEC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7F9DF-415F-452F-B949-6195FA55BB57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E345-10A3-45D4-8538-5174AB8F316E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8781B-BFB8-40D9-859C-E59F8898F8A4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317AD-49D6-49C5-95B5-FBC3AE73BA07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F3D63-38A3-4825-A359-95F46A6B6BD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44258-33A9-4262-9953-5505947A44E7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12F64-7959-4BC8-B19B-90DA19C4CB78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noProof="0" smtClean="0"/>
              <a:t>Click to edit Master title style</a:t>
            </a:r>
            <a:endParaRPr lang="en-ZA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82174-5226-4F76-8154-436176349B2B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1954D-4E26-4070-9109-CF8DD58BA8A3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AE87A-7620-413C-9FCB-FBBE8C3B2449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84609-800A-4938-870B-72FB77772B7F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671EE-1391-4441-9826-D201820BCEAE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0B893-F9A8-40FB-B664-4AEEC080B8BA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5F74D-03BA-4827-81AD-8516A237C303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F5511-536C-4FB9-B9CB-FD195888DEB0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27AB7E-12A8-4143-A1B5-03F963B3917E}" type="datetime1">
              <a:rPr lang="en-US"/>
              <a:pPr>
                <a:defRPr/>
              </a:pPr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u="none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0" name="Picture 6" descr="DWA Slide Master.jpg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B5B27F-8F3F-470A-A10E-29E542FAF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8" r:id="rId12"/>
    <p:sldLayoutId id="2147483749" r:id="rId13"/>
    <p:sldLayoutId id="2147483750" r:id="rId14"/>
    <p:sldLayoutId id="2147483751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1285875" y="2130425"/>
            <a:ext cx="6643688" cy="1470025"/>
          </a:xfrm>
        </p:spPr>
        <p:txBody>
          <a:bodyPr/>
          <a:lstStyle/>
          <a:p>
            <a:pPr eaLnBrk="1" hangingPunct="1"/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>PROGRESS IN THE ESTABLISHMENT OF CMAS</a:t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>Task team on financial arrangements</a:t>
            </a:r>
            <a:r>
              <a:rPr lang="en-ZA" sz="4000" dirty="0" smtClean="0"/>
              <a:t/>
            </a:r>
            <a:br>
              <a:rPr lang="en-ZA" sz="4000" dirty="0" smtClean="0"/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3600" b="1" dirty="0" smtClean="0">
                <a:latin typeface="Calibri" pitchFamily="34" charset="0"/>
              </a:rPr>
              <a:t/>
            </a:r>
            <a:br>
              <a:rPr lang="en-ZA" sz="3600" b="1" dirty="0" smtClean="0">
                <a:latin typeface="Calibri" pitchFamily="34" charset="0"/>
              </a:rPr>
            </a:br>
            <a:r>
              <a:rPr lang="en-ZA" sz="3600" b="1" dirty="0" smtClean="0">
                <a:latin typeface="Calibri" pitchFamily="34" charset="0"/>
              </a:rPr>
              <a:t> 31MAY 2013</a:t>
            </a: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2800" b="1" dirty="0" smtClean="0">
                <a:latin typeface="Calibri" pitchFamily="34" charset="0"/>
              </a:rPr>
              <a:t/>
            </a:r>
            <a:br>
              <a:rPr lang="en-ZA" sz="2800" b="1" dirty="0" smtClean="0">
                <a:latin typeface="Calibri" pitchFamily="34" charset="0"/>
              </a:rPr>
            </a:br>
            <a:r>
              <a:rPr lang="en-ZA" sz="3600" b="1" dirty="0" smtClean="0">
                <a:latin typeface="Calibri" pitchFamily="34" charset="0"/>
              </a:rPr>
              <a:t/>
            </a:r>
            <a:br>
              <a:rPr lang="en-ZA" sz="3600" b="1" dirty="0" smtClean="0">
                <a:latin typeface="Calibri" pitchFamily="34" charset="0"/>
              </a:rPr>
            </a:b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 txBox="1">
            <a:spLocks/>
          </p:cNvSpPr>
          <p:nvPr/>
        </p:nvSpPr>
        <p:spPr bwMode="auto">
          <a:xfrm>
            <a:off x="468313" y="549275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 algn="ctr"/>
            <a:endParaRPr lang="en-GB" sz="3200" b="1">
              <a:latin typeface="Calibri" pitchFamily="34" charset="0"/>
            </a:endParaRPr>
          </a:p>
        </p:txBody>
      </p:sp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457200" y="914401"/>
            <a:ext cx="8458199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63550" eaLnBrk="0" hangingPunct="0"/>
            <a:r>
              <a:rPr lang="en-GB" sz="2400" b="1" u="none" dirty="0" smtClean="0">
                <a:latin typeface="+mn-lt"/>
              </a:rPr>
              <a:t>HUMAN RESOURCE MANAGEMENT TASK TEAM: </a:t>
            </a:r>
          </a:p>
          <a:p>
            <a:pPr marL="463550" eaLnBrk="0" hangingPunct="0">
              <a:buFont typeface="Wingdings" pitchFamily="2" charset="2"/>
              <a:buChar char="§"/>
            </a:pPr>
            <a:r>
              <a:rPr lang="en-GB" sz="2400" b="1" u="none" dirty="0" smtClean="0">
                <a:latin typeface="+mn-lt"/>
              </a:rPr>
              <a:t>Objectives</a:t>
            </a:r>
          </a:p>
          <a:p>
            <a:pPr marL="1255713" lvl="2" indent="-334963" eaLnBrk="0" hangingPunct="0">
              <a:buFont typeface="Arial" pitchFamily="34" charset="0"/>
              <a:buChar char="•"/>
              <a:tabLst>
                <a:tab pos="982663" algn="l"/>
              </a:tabLst>
            </a:pPr>
            <a:r>
              <a:rPr lang="en-GB" sz="2400" u="none" dirty="0" smtClean="0">
                <a:latin typeface="+mn-lt"/>
              </a:rPr>
              <a:t>Oversee the change management process across DWA </a:t>
            </a:r>
          </a:p>
          <a:p>
            <a:pPr marL="1263650" lvl="2" indent="-342900" eaLnBrk="0" hangingPunct="0">
              <a:buFont typeface="Arial" pitchFamily="34" charset="0"/>
              <a:buChar char="•"/>
            </a:pPr>
            <a:r>
              <a:rPr lang="en-GB" sz="2400" u="none" dirty="0" smtClean="0">
                <a:latin typeface="+mn-lt"/>
              </a:rPr>
              <a:t>Provide the appropriate policy frameworks and benchmarks</a:t>
            </a:r>
          </a:p>
          <a:p>
            <a:pPr marL="1263650" lvl="2" indent="-342900" eaLnBrk="0" hangingPunct="0">
              <a:buFont typeface="Arial" pitchFamily="34" charset="0"/>
              <a:buChar char="•"/>
            </a:pPr>
            <a:r>
              <a:rPr lang="en-GB" sz="2400" u="none" dirty="0" smtClean="0">
                <a:latin typeface="+mn-lt"/>
              </a:rPr>
              <a:t>Ensure that staff transfer and human resources is appropriately managed</a:t>
            </a:r>
          </a:p>
          <a:p>
            <a:pPr marL="1263650" lvl="2" indent="-342900" eaLnBrk="0" hangingPunct="0">
              <a:buFont typeface="Arial" pitchFamily="34" charset="0"/>
              <a:buChar char="•"/>
            </a:pPr>
            <a:r>
              <a:rPr lang="en-GB" sz="2400" u="none" dirty="0" smtClean="0">
                <a:latin typeface="+mn-lt"/>
              </a:rPr>
              <a:t>Intervention on processes where needed</a:t>
            </a:r>
          </a:p>
          <a:p>
            <a:pPr marL="1263650" lvl="2" indent="-342900" eaLnBrk="0" hangingPunct="0">
              <a:buFont typeface="Arial" pitchFamily="34" charset="0"/>
              <a:buChar char="•"/>
            </a:pPr>
            <a:r>
              <a:rPr lang="en-GB" sz="2400" u="none" dirty="0" smtClean="0">
                <a:latin typeface="+mn-lt"/>
              </a:rPr>
              <a:t>Chaired by Chief Director: Human Resources</a:t>
            </a:r>
          </a:p>
          <a:p>
            <a:pPr marL="511175" lvl="1" indent="-53975" eaLnBrk="0" hangingPunct="0">
              <a:buFont typeface="Wingdings" pitchFamily="2" charset="2"/>
              <a:buChar char="§"/>
            </a:pPr>
            <a:r>
              <a:rPr lang="en-GB" sz="2400" b="1" u="none" dirty="0" smtClean="0">
                <a:latin typeface="+mn-lt"/>
              </a:rPr>
              <a:t>Progress</a:t>
            </a:r>
          </a:p>
          <a:p>
            <a:pPr marL="511175" lvl="1" indent="-53975" eaLnBrk="0" hangingPunct="0">
              <a:buFont typeface="Wingdings" pitchFamily="2" charset="2"/>
              <a:buChar char="§"/>
            </a:pPr>
            <a:endParaRPr lang="en-GB" sz="2400" b="1" u="none" dirty="0" smtClean="0">
              <a:latin typeface="+mn-lt"/>
            </a:endParaRPr>
          </a:p>
          <a:p>
            <a:pPr marL="920750" lvl="2" eaLnBrk="0" hangingPunct="0">
              <a:buFont typeface="Wingdings" pitchFamily="2" charset="2"/>
              <a:buChar char="§"/>
            </a:pPr>
            <a:endParaRPr lang="en-GB" sz="2400" u="none" dirty="0" smtClean="0">
              <a:latin typeface="+mn-lt"/>
            </a:endParaRPr>
          </a:p>
          <a:p>
            <a:pPr marL="920750" lvl="2" eaLnBrk="0" hangingPunct="0">
              <a:buFont typeface="Wingdings" pitchFamily="2" charset="2"/>
              <a:buChar char="§"/>
            </a:pPr>
            <a:endParaRPr lang="en-GB" sz="2400" u="none" dirty="0" smtClean="0">
              <a:latin typeface="+mn-lt"/>
            </a:endParaRPr>
          </a:p>
        </p:txBody>
      </p:sp>
      <p:sp>
        <p:nvSpPr>
          <p:cNvPr id="16387" name="Title 1"/>
          <p:cNvSpPr>
            <a:spLocks/>
          </p:cNvSpPr>
          <p:nvPr/>
        </p:nvSpPr>
        <p:spPr bwMode="auto">
          <a:xfrm>
            <a:off x="539750" y="404813"/>
            <a:ext cx="8229600" cy="12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ZA" sz="4000" b="1" dirty="0">
                <a:cs typeface="Times New Roman" pitchFamily="18" charset="0"/>
              </a:rPr>
              <a:t/>
            </a:r>
            <a:br>
              <a:rPr lang="en-ZA" sz="4000" b="1" dirty="0">
                <a:cs typeface="Times New Roman" pitchFamily="18" charset="0"/>
              </a:rPr>
            </a:br>
            <a:r>
              <a:rPr lang="en-ZA" sz="4000" b="1" dirty="0">
                <a:cs typeface="Times New Roman" pitchFamily="18" charset="0"/>
              </a:rPr>
              <a:t> </a:t>
            </a:r>
            <a:r>
              <a:rPr lang="en-ZA" sz="3200" b="1" u="none" dirty="0" smtClean="0">
                <a:latin typeface="+mn-lt"/>
                <a:cs typeface="Times New Roman" pitchFamily="18" charset="0"/>
              </a:rPr>
              <a:t>TASK TEAMS  </a:t>
            </a:r>
            <a:endParaRPr lang="en-ZA" sz="3200" u="none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b="1" dirty="0" smtClean="0"/>
              <a:t> OBJECTIVE </a:t>
            </a:r>
            <a:r>
              <a:rPr lang="en-GB" dirty="0" smtClean="0"/>
              <a:t>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The responsibility of the task team is to provide what financial support and financial arrangement are required for the viability and sustainability for CMAs.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GB" sz="2800" dirty="0" smtClean="0"/>
              <a:t>This task team will look into holistic viability of CMAs</a:t>
            </a:r>
          </a:p>
          <a:p>
            <a:endParaRPr lang="en-US" sz="2800" dirty="0" smtClean="0"/>
          </a:p>
          <a:p>
            <a:pPr marL="342900" lvl="1" indent="-342900">
              <a:buFont typeface="Arial" charset="0"/>
              <a:buChar char="•"/>
            </a:pPr>
            <a:r>
              <a:rPr lang="en-GB" dirty="0" smtClean="0"/>
              <a:t>To guide  the development and implementation of the internal controls and financial management systems  </a:t>
            </a:r>
            <a:endParaRPr lang="en-ZA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b="1" dirty="0" smtClean="0"/>
              <a:t> Term of Reference</a:t>
            </a:r>
            <a:r>
              <a:rPr lang="en-GB" dirty="0" smtClean="0"/>
              <a:t>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n-ZA" dirty="0" smtClean="0"/>
              <a:t>Alignment with all three task teams to ensure budget, functions and systems and inform the institutional business model </a:t>
            </a:r>
          </a:p>
          <a:p>
            <a:pPr marL="342900" lvl="1" indent="-342900">
              <a:buFont typeface="Arial" charset="0"/>
              <a:buChar char="•"/>
            </a:pPr>
            <a:endParaRPr lang="en-ZA" dirty="0" smtClean="0"/>
          </a:p>
          <a:p>
            <a:pPr marL="342900" lvl="1" indent="-342900">
              <a:buFont typeface="Arial" charset="0"/>
              <a:buChar char="•"/>
            </a:pPr>
            <a:r>
              <a:rPr lang="en-ZA" dirty="0" smtClean="0"/>
              <a:t> Co-chaired by CFO Main Account and Act CFO WTE</a:t>
            </a:r>
          </a:p>
          <a:p>
            <a:endParaRPr lang="en-GB" sz="2800" dirty="0" smtClean="0"/>
          </a:p>
          <a:p>
            <a:r>
              <a:rPr lang="en-GB" sz="2800" dirty="0" smtClean="0"/>
              <a:t>Task team makes recommendation to the NSC which then submits it to Top Management for approval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D84609-800A-4938-870B-72FB77772B7F}" type="slidenum">
              <a:rPr lang="en-ZA" smtClean="0"/>
              <a:pPr>
                <a:defRPr/>
              </a:pPr>
              <a:t>4</a:t>
            </a:fld>
            <a:endParaRPr lang="en-ZA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-335286"/>
          <a:ext cx="8077200" cy="7390836"/>
        </p:xfrm>
        <a:graphic>
          <a:graphicData uri="http://schemas.openxmlformats.org/drawingml/2006/table">
            <a:tbl>
              <a:tblPr/>
              <a:tblGrid>
                <a:gridCol w="3317420"/>
                <a:gridCol w="4759780"/>
              </a:tblGrid>
              <a:tr h="53283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Arial"/>
                          <a:ea typeface="Times New Roman"/>
                          <a:cs typeface="Arial"/>
                        </a:rPr>
                        <a:t>MEMBERS</a:t>
                      </a:r>
                      <a:endParaRPr lang="en-US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latin typeface="Arial"/>
                          <a:ea typeface="Times New Roman"/>
                          <a:cs typeface="Arial"/>
                        </a:rPr>
                        <a:t>ORGANISATION/ DIRECTORATES</a:t>
                      </a:r>
                      <a:endParaRPr lang="en-US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M Mofokeng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Acting CFO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M Hlatshwayo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D: Revenue Management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N Fundakubi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CFO Main Account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F Moatshe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CD: Finance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S Moshidi 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D: Water Resource Pricing and Finance 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L </a:t>
                      </a:r>
                      <a:r>
                        <a:rPr lang="en-GB" sz="1800" b="1" dirty="0" err="1">
                          <a:latin typeface="+mn-lt"/>
                          <a:ea typeface="Times New Roman"/>
                          <a:cs typeface="Arial"/>
                        </a:rPr>
                        <a:t>Hlatswayo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DD: WRPF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N Mudau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Director : Accounting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S Machitje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DD: Finance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P Ramunenyiwa 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CD: RCM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R Cronje 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D: RCM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Times New Roman"/>
                        </a:rPr>
                        <a:t>M Mgwambani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DD: RCM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T Toka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DD: Budgets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M Doda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RCM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V Blair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Free State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Regions Representatives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Regions Representatives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D Mochothli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Waste Discharge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W </a:t>
                      </a:r>
                      <a:r>
                        <a:rPr lang="en-GB" sz="1800" b="1">
                          <a:latin typeface="+mn-lt"/>
                          <a:ea typeface="Times New Roman"/>
                          <a:cs typeface="Times New Roman"/>
                        </a:rPr>
                        <a:t>Mosefowa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Waste Discharge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P Buthelezi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CEO- BOCMA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Z </a:t>
                      </a:r>
                      <a:r>
                        <a:rPr lang="en-GB" sz="1800" b="1" dirty="0" err="1">
                          <a:latin typeface="+mn-lt"/>
                          <a:ea typeface="Times New Roman"/>
                          <a:cs typeface="Arial"/>
                        </a:rPr>
                        <a:t>Mngoma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CFO- BOCMA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T </a:t>
                      </a:r>
                      <a:r>
                        <a:rPr lang="en-GB" sz="1800" b="1" dirty="0" err="1">
                          <a:latin typeface="+mn-lt"/>
                          <a:ea typeface="Times New Roman"/>
                          <a:cs typeface="Arial"/>
                        </a:rPr>
                        <a:t>Gyedu</a:t>
                      </a: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800" b="1" dirty="0" err="1">
                          <a:latin typeface="+mn-lt"/>
                          <a:ea typeface="Times New Roman"/>
                          <a:cs typeface="Arial"/>
                        </a:rPr>
                        <a:t>Ababio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Act CEO-ICMA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C Nkuna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CFO-ICMA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8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National Treasury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E. Bofilatos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D: WMIG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K. Masindi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DD:WMIG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+mn-lt"/>
                          <a:ea typeface="Times New Roman"/>
                          <a:cs typeface="Arial"/>
                        </a:rPr>
                        <a:t>T. Sigwaza</a:t>
                      </a:r>
                      <a:endParaRPr lang="en-US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+mn-lt"/>
                          <a:ea typeface="Times New Roman"/>
                          <a:cs typeface="Arial"/>
                        </a:rPr>
                        <a:t>CD: Institutional Oversight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606" marR="6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ZA" dirty="0" smtClean="0"/>
              <a:t>Road Map </a:t>
            </a:r>
            <a:endParaRPr lang="en-ZA" dirty="0"/>
          </a:p>
        </p:txBody>
      </p:sp>
      <p:sp>
        <p:nvSpPr>
          <p:cNvPr id="4" name="Flowchart: Process 3"/>
          <p:cNvSpPr/>
          <p:nvPr/>
        </p:nvSpPr>
        <p:spPr>
          <a:xfrm>
            <a:off x="0" y="8382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800" dirty="0" smtClean="0">
                <a:solidFill>
                  <a:schemeClr val="tx1"/>
                </a:solidFill>
              </a:rPr>
              <a:t>Task Team established</a:t>
            </a:r>
          </a:p>
          <a:p>
            <a:pPr algn="ctr"/>
            <a:r>
              <a:rPr lang="en-ZA" sz="1800" dirty="0" smtClean="0">
                <a:solidFill>
                  <a:schemeClr val="tx1"/>
                </a:solidFill>
              </a:rPr>
              <a:t>14 May   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25146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dirty="0" smtClean="0">
                <a:solidFill>
                  <a:schemeClr val="tx1"/>
                </a:solidFill>
              </a:rPr>
              <a:t>TOR  </a:t>
            </a: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46482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800" dirty="0" smtClean="0">
                <a:solidFill>
                  <a:schemeClr val="tx1"/>
                </a:solidFill>
              </a:rPr>
              <a:t>Agree on functions of task team</a:t>
            </a:r>
            <a:endParaRPr lang="en-ZA" sz="1800" dirty="0">
              <a:solidFill>
                <a:schemeClr val="tx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6934200" y="9906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800" dirty="0" smtClean="0">
                <a:solidFill>
                  <a:schemeClr val="tx1"/>
                </a:solidFill>
              </a:rPr>
              <a:t>Revised TOR and members </a:t>
            </a:r>
            <a:endParaRPr lang="en-ZA" sz="1800" dirty="0">
              <a:solidFill>
                <a:schemeClr val="tx1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7162800" y="25146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dirty="0" smtClean="0">
                <a:solidFill>
                  <a:schemeClr val="tx1"/>
                </a:solidFill>
              </a:rPr>
              <a:t>Policy recommendation agreed </a:t>
            </a:r>
            <a:endParaRPr lang="en-ZA" sz="2000" dirty="0">
              <a:solidFill>
                <a:schemeClr val="tx1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4648200" y="2438400"/>
            <a:ext cx="1752600" cy="11430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dirty="0" smtClean="0">
                <a:solidFill>
                  <a:schemeClr val="tx1"/>
                </a:solidFill>
              </a:rPr>
              <a:t>Critical success factors enablers</a:t>
            </a:r>
            <a:endParaRPr lang="en-ZA" sz="2000" dirty="0">
              <a:solidFill>
                <a:schemeClr val="tx1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25146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800" dirty="0" smtClean="0">
                <a:solidFill>
                  <a:schemeClr val="tx1"/>
                </a:solidFill>
              </a:rPr>
              <a:t>Presentation realignment of main and WTE</a:t>
            </a:r>
            <a:endParaRPr lang="en-ZA" sz="1800" dirty="0">
              <a:solidFill>
                <a:schemeClr val="tx1"/>
              </a:solidFill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152400" y="2362200"/>
            <a:ext cx="1752600" cy="10668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800" dirty="0" smtClean="0">
                <a:solidFill>
                  <a:schemeClr val="tx1"/>
                </a:solidFill>
              </a:rPr>
              <a:t> Presentation on CMA viability study</a:t>
            </a:r>
            <a:endParaRPr lang="en-ZA" sz="1800" dirty="0">
              <a:solidFill>
                <a:schemeClr val="tx1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4876800" y="4114800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2000" b="1" i="1" u="none" dirty="0" smtClean="0">
                <a:solidFill>
                  <a:schemeClr val="tx1"/>
                </a:solidFill>
              </a:rPr>
              <a:t>Alignment to all task teams</a:t>
            </a:r>
            <a:endParaRPr lang="en-ZA" sz="2000" b="1" i="1" u="none" dirty="0">
              <a:solidFill>
                <a:schemeClr val="tx1"/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7010400" y="4114800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2000" dirty="0" smtClean="0">
                <a:solidFill>
                  <a:schemeClr val="tx1"/>
                </a:solidFill>
              </a:rPr>
              <a:t>Input to business case</a:t>
            </a:r>
            <a:endParaRPr lang="en-ZA" sz="2000" dirty="0">
              <a:solidFill>
                <a:schemeClr val="tx1"/>
              </a:solidFill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381000" y="5647008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2000" dirty="0" smtClean="0">
                <a:solidFill>
                  <a:schemeClr val="tx1"/>
                </a:solidFill>
              </a:rPr>
              <a:t>Discussion with NT</a:t>
            </a:r>
            <a:endParaRPr lang="en-ZA" sz="2000" dirty="0">
              <a:solidFill>
                <a:schemeClr val="tx1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2667000" y="5618872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2400" dirty="0" smtClean="0">
                <a:solidFill>
                  <a:schemeClr val="tx1"/>
                </a:solidFill>
              </a:rPr>
              <a:t>SLA/MOA</a:t>
            </a: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19" name="Flowchart: Process 18"/>
          <p:cNvSpPr/>
          <p:nvPr/>
        </p:nvSpPr>
        <p:spPr>
          <a:xfrm>
            <a:off x="4953000" y="5638800"/>
            <a:ext cx="17526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2000" dirty="0" smtClean="0">
                <a:solidFill>
                  <a:schemeClr val="tx1"/>
                </a:solidFill>
              </a:rPr>
              <a:t>Support implementation</a:t>
            </a:r>
            <a:endParaRPr lang="en-ZA" sz="2000" dirty="0">
              <a:solidFill>
                <a:schemeClr val="tx1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19050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1" name="Right Arrow 20"/>
          <p:cNvSpPr/>
          <p:nvPr/>
        </p:nvSpPr>
        <p:spPr>
          <a:xfrm>
            <a:off x="41148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2" name="Right Arrow 21"/>
          <p:cNvSpPr/>
          <p:nvPr/>
        </p:nvSpPr>
        <p:spPr>
          <a:xfrm>
            <a:off x="63246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3" name="Right Arrow 22"/>
          <p:cNvSpPr/>
          <p:nvPr/>
        </p:nvSpPr>
        <p:spPr>
          <a:xfrm>
            <a:off x="4343400" y="5827544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4" name="Right Arrow 23"/>
          <p:cNvSpPr/>
          <p:nvPr/>
        </p:nvSpPr>
        <p:spPr>
          <a:xfrm>
            <a:off x="2077328" y="58674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5" name="Right Arrow 24"/>
          <p:cNvSpPr/>
          <p:nvPr/>
        </p:nvSpPr>
        <p:spPr>
          <a:xfrm>
            <a:off x="6477000" y="44196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8" name="Right Arrow 27"/>
          <p:cNvSpPr/>
          <p:nvPr/>
        </p:nvSpPr>
        <p:spPr>
          <a:xfrm>
            <a:off x="6477000" y="25908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9" name="Right Arrow 28"/>
          <p:cNvSpPr/>
          <p:nvPr/>
        </p:nvSpPr>
        <p:spPr>
          <a:xfrm>
            <a:off x="4114800" y="2743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0" name="Right Arrow 29"/>
          <p:cNvSpPr/>
          <p:nvPr/>
        </p:nvSpPr>
        <p:spPr>
          <a:xfrm>
            <a:off x="1905000" y="2667000"/>
            <a:ext cx="6096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35" name="Elbow Connector 34"/>
          <p:cNvCxnSpPr>
            <a:stCxn id="8" idx="2"/>
            <a:endCxn id="12" idx="0"/>
          </p:cNvCxnSpPr>
          <p:nvPr/>
        </p:nvCxnSpPr>
        <p:spPr>
          <a:xfrm rot="5400000">
            <a:off x="4191000" y="-1181100"/>
            <a:ext cx="381000" cy="67056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10800000" flipV="1">
            <a:off x="5638800" y="3581400"/>
            <a:ext cx="2362200" cy="533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rot="5400000">
            <a:off x="4305300" y="2062156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Policy Recommendations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4810" y="518517"/>
            <a:ext cx="79447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none" dirty="0" smtClean="0">
                <a:solidFill>
                  <a:prstClr val="black"/>
                </a:solidFill>
                <a:latin typeface="+mn-lt"/>
                <a:ea typeface="ＭＳ Ｐゴシック" pitchFamily="-109" charset="-128"/>
              </a:rPr>
              <a:t>Policy Recommendations</a:t>
            </a:r>
            <a:endParaRPr lang="en-ZA" sz="2800" b="1" u="none" dirty="0">
              <a:latin typeface="+mn-lt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055452"/>
            <a:ext cx="9144000" cy="45615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GB" sz="2400" b="1" i="1" u="none" dirty="0" smtClean="0">
                <a:effectLst/>
                <a:latin typeface="Calibri"/>
                <a:ea typeface="Times New Roman"/>
                <a:cs typeface="Times New Roman"/>
              </a:rPr>
              <a:t>Establishment Grant</a:t>
            </a:r>
          </a:p>
          <a:p>
            <a:pPr marL="342900"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n-GB" sz="2400" u="none" dirty="0" smtClean="0">
                <a:effectLst/>
                <a:latin typeface="Calibri"/>
                <a:ea typeface="Times New Roman"/>
                <a:cs typeface="Times New Roman"/>
              </a:rPr>
              <a:t>An establishment grant needs be provided for CMA set-up and operation for  first three  years of its organisational development.</a:t>
            </a:r>
          </a:p>
          <a:p>
            <a:pPr marL="342900" indent="-342900" algn="just">
              <a:spcAft>
                <a:spcPts val="0"/>
              </a:spcAft>
              <a:buFont typeface="Arial" pitchFamily="34" charset="0"/>
              <a:buChar char="•"/>
            </a:pPr>
            <a:endParaRPr lang="en-ZA" sz="2400" u="none" dirty="0" smtClean="0">
              <a:effectLst/>
              <a:latin typeface="Calibri"/>
              <a:ea typeface="Times New Roman"/>
              <a:cs typeface="Times New Roman"/>
            </a:endParaRPr>
          </a:p>
          <a:p>
            <a:pPr marL="342900"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n-GB" sz="2400" u="none" dirty="0" smtClean="0">
                <a:effectLst/>
                <a:latin typeface="Calibri"/>
                <a:ea typeface="Times New Roman"/>
                <a:cs typeface="Times New Roman"/>
              </a:rPr>
              <a:t>Responsibility for collecting charges should be delegated to the CMA within first 18 months or sooner </a:t>
            </a:r>
          </a:p>
          <a:p>
            <a:pPr marL="342900"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n-GB" sz="2400" u="none" dirty="0" smtClean="0">
                <a:effectLst/>
                <a:latin typeface="Calibri"/>
                <a:ea typeface="Times New Roman"/>
                <a:cs typeface="Times New Roman"/>
              </a:rPr>
              <a:t>Requires resolution </a:t>
            </a:r>
            <a:r>
              <a:rPr lang="en-GB" sz="2400" u="none" dirty="0" smtClean="0">
                <a:latin typeface="Calibri"/>
                <a:ea typeface="Times New Roman"/>
                <a:cs typeface="Times New Roman"/>
              </a:rPr>
              <a:t>for</a:t>
            </a:r>
            <a:r>
              <a:rPr lang="en-GB" sz="2400" u="none" dirty="0" smtClean="0">
                <a:effectLst/>
                <a:latin typeface="Calibri"/>
                <a:ea typeface="Times New Roman"/>
                <a:cs typeface="Times New Roman"/>
              </a:rPr>
              <a:t>:</a:t>
            </a:r>
            <a:endParaRPr lang="en-ZA" sz="2400" u="none" dirty="0" smtClean="0">
              <a:effectLst/>
              <a:latin typeface="Calibri"/>
              <a:ea typeface="Times New Roman"/>
              <a:cs typeface="Times New Roman"/>
            </a:endParaRPr>
          </a:p>
          <a:p>
            <a:pPr marL="1021715" lvl="1" indent="-342900" algn="just">
              <a:buFont typeface="Arial" pitchFamily="34" charset="0"/>
              <a:buChar char="•"/>
            </a:pPr>
            <a:r>
              <a:rPr lang="en-GB" sz="2400" u="none" dirty="0" smtClean="0">
                <a:effectLst/>
                <a:latin typeface="Calibri"/>
                <a:ea typeface="Times New Roman"/>
                <a:cs typeface="Times New Roman"/>
              </a:rPr>
              <a:t>the responsibility for billing those water users supplied from schemes, resolving the line items for the infrastructure charges and WRM charges; and</a:t>
            </a:r>
            <a:endParaRPr lang="en-ZA" sz="2400" u="none" dirty="0" smtClean="0">
              <a:effectLst/>
              <a:latin typeface="Calibri"/>
              <a:ea typeface="Times New Roman"/>
              <a:cs typeface="Times New Roman"/>
            </a:endParaRPr>
          </a:p>
          <a:p>
            <a:pPr marL="1021715" lvl="1" indent="-342900" algn="just">
              <a:buFont typeface="Arial" pitchFamily="34" charset="0"/>
              <a:buChar char="•"/>
            </a:pPr>
            <a:r>
              <a:rPr lang="en-GB" sz="2400" u="none" dirty="0" smtClean="0">
                <a:effectLst/>
                <a:latin typeface="Calibri"/>
                <a:ea typeface="Times New Roman"/>
                <a:cs typeface="Times New Roman"/>
              </a:rPr>
              <a:t>the specifications and requirements of the registration (WARMS) and billing systems that can or must be used by the CMA.</a:t>
            </a:r>
            <a:endParaRPr lang="en-ZA" sz="2400" u="none" dirty="0" smtClean="0">
              <a:effectLst/>
              <a:latin typeface="Calibri"/>
              <a:ea typeface="Times New Roman"/>
              <a:cs typeface="Times New Roman"/>
            </a:endParaRPr>
          </a:p>
          <a:p>
            <a:pPr lvl="1" algn="just"/>
            <a:r>
              <a:rPr lang="en-GB" sz="2400" u="none" dirty="0" smtClean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ZA" sz="2400" u="none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Policy Recommendations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4810" y="518517"/>
            <a:ext cx="79447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prstClr val="black"/>
                </a:solidFill>
                <a:ea typeface="ＭＳ Ｐゴシック" pitchFamily="-109" charset="-128"/>
              </a:rPr>
              <a:t>Policy Recommendations</a:t>
            </a:r>
            <a:endParaRPr lang="en-ZA" sz="2800" b="1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041736"/>
            <a:ext cx="9144000" cy="581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41910" algn="just">
              <a:spcAft>
                <a:spcPts val="0"/>
              </a:spcAft>
            </a:pPr>
            <a:r>
              <a:rPr lang="en-GB" sz="2400" b="1" i="1" u="none" dirty="0" smtClean="0">
                <a:effectLst/>
                <a:latin typeface="Calibri"/>
                <a:ea typeface="Times New Roman"/>
                <a:cs typeface="Times New Roman"/>
              </a:rPr>
              <a:t>Operating Subsidy</a:t>
            </a:r>
          </a:p>
          <a:p>
            <a:pPr marL="270510" indent="-2286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n-GB" sz="2400" u="none" dirty="0" smtClean="0">
                <a:effectLst/>
                <a:latin typeface="Calibri"/>
                <a:ea typeface="Times New Roman"/>
                <a:cs typeface="Times New Roman"/>
              </a:rPr>
              <a:t>An </a:t>
            </a:r>
            <a:r>
              <a:rPr lang="en-GB" sz="2400" u="none" dirty="0">
                <a:effectLst/>
                <a:latin typeface="Calibri"/>
                <a:ea typeface="Times New Roman"/>
                <a:cs typeface="Times New Roman"/>
              </a:rPr>
              <a:t>operating subsidy should be defined for </a:t>
            </a:r>
            <a:r>
              <a:rPr lang="en-GB" sz="2400" u="none" dirty="0" smtClean="0">
                <a:effectLst/>
                <a:latin typeface="Calibri"/>
                <a:ea typeface="Times New Roman"/>
                <a:cs typeface="Times New Roman"/>
              </a:rPr>
              <a:t>ongoing </a:t>
            </a:r>
            <a:r>
              <a:rPr lang="en-GB" sz="2400" u="none" dirty="0">
                <a:effectLst/>
                <a:latin typeface="Calibri"/>
                <a:ea typeface="Times New Roman"/>
                <a:cs typeface="Times New Roman"/>
              </a:rPr>
              <a:t>CMA support (motivated primarily by CMA </a:t>
            </a:r>
            <a:r>
              <a:rPr lang="en-GB" sz="2400" b="1" u="none" dirty="0">
                <a:effectLst/>
                <a:latin typeface="Calibri"/>
                <a:ea typeface="Times New Roman"/>
                <a:cs typeface="Times New Roman"/>
              </a:rPr>
              <a:t>public interest </a:t>
            </a:r>
            <a:r>
              <a:rPr lang="en-GB" sz="2400" u="none" dirty="0">
                <a:effectLst/>
                <a:latin typeface="Calibri"/>
                <a:ea typeface="Times New Roman"/>
                <a:cs typeface="Times New Roman"/>
              </a:rPr>
              <a:t>mandate and user affordability), to be linked to the CMA business planning process:</a:t>
            </a:r>
            <a:endParaRPr lang="en-ZA" sz="2400" u="none" dirty="0">
              <a:effectLst/>
              <a:latin typeface="Calibri"/>
              <a:ea typeface="Times New Roman"/>
              <a:cs typeface="Times New Roman"/>
            </a:endParaRPr>
          </a:p>
          <a:p>
            <a:pPr marL="540385" indent="-2286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n-GB" sz="2400" u="none" dirty="0">
                <a:effectLst/>
                <a:latin typeface="Calibri"/>
                <a:ea typeface="Times New Roman"/>
                <a:cs typeface="Times New Roman"/>
              </a:rPr>
              <a:t>requiring </a:t>
            </a:r>
            <a:r>
              <a:rPr lang="en-GB" sz="2400" b="1" u="none" dirty="0">
                <a:effectLst/>
                <a:latin typeface="Calibri"/>
                <a:ea typeface="Times New Roman"/>
                <a:cs typeface="Times New Roman"/>
              </a:rPr>
              <a:t>final policy clarity on CMA </a:t>
            </a:r>
            <a:r>
              <a:rPr lang="en-GB" sz="2400" u="none" dirty="0">
                <a:effectLst/>
                <a:latin typeface="Calibri"/>
                <a:ea typeface="Times New Roman"/>
                <a:cs typeface="Times New Roman"/>
              </a:rPr>
              <a:t>functions and their allocation to user benefit or </a:t>
            </a:r>
            <a:r>
              <a:rPr lang="en-GB" sz="2400" b="1" u="none" dirty="0">
                <a:effectLst/>
                <a:latin typeface="Calibri"/>
                <a:ea typeface="Times New Roman"/>
                <a:cs typeface="Times New Roman"/>
              </a:rPr>
              <a:t>public interest</a:t>
            </a:r>
            <a:r>
              <a:rPr lang="en-GB" sz="2400" u="none" dirty="0">
                <a:effectLst/>
                <a:latin typeface="Calibri"/>
                <a:ea typeface="Times New Roman"/>
                <a:cs typeface="Times New Roman"/>
              </a:rPr>
              <a:t>.</a:t>
            </a:r>
            <a:endParaRPr lang="en-ZA" sz="2400" u="none" dirty="0">
              <a:effectLst/>
              <a:latin typeface="Calibri"/>
              <a:ea typeface="Times New Roman"/>
              <a:cs typeface="Times New Roman"/>
            </a:endParaRPr>
          </a:p>
          <a:p>
            <a:pPr marL="270510" indent="-2286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n-GB" sz="2400" u="none" dirty="0" smtClean="0">
                <a:effectLst/>
                <a:latin typeface="Calibri"/>
                <a:ea typeface="Times New Roman"/>
                <a:cs typeface="Times New Roman"/>
              </a:rPr>
              <a:t>The </a:t>
            </a:r>
            <a:r>
              <a:rPr lang="en-GB" sz="2400" b="1" u="none" dirty="0">
                <a:effectLst/>
                <a:latin typeface="Calibri"/>
                <a:ea typeface="Times New Roman"/>
                <a:cs typeface="Times New Roman"/>
              </a:rPr>
              <a:t>Pricing Strategy </a:t>
            </a:r>
            <a:r>
              <a:rPr lang="en-GB" sz="2400" u="none" dirty="0">
                <a:effectLst/>
                <a:latin typeface="Calibri"/>
                <a:ea typeface="Times New Roman"/>
                <a:cs typeface="Times New Roman"/>
              </a:rPr>
              <a:t>review should clearly address the issues of institutional viability for WRM charges, considering the way in which costs are allocated to users, including:</a:t>
            </a:r>
            <a:endParaRPr lang="en-ZA" sz="2400" u="none" dirty="0">
              <a:effectLst/>
              <a:latin typeface="Calibri"/>
              <a:ea typeface="Times New Roman"/>
              <a:cs typeface="Times New Roman"/>
            </a:endParaRPr>
          </a:p>
          <a:p>
            <a:pPr marL="540385" indent="-2286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n-GB" sz="2400" b="1" u="none" dirty="0">
                <a:effectLst/>
                <a:latin typeface="Calibri"/>
                <a:ea typeface="Times New Roman"/>
                <a:cs typeface="Times New Roman"/>
              </a:rPr>
              <a:t>the issue of capping, </a:t>
            </a:r>
            <a:endParaRPr lang="en-ZA" sz="2400" b="1" u="none" dirty="0">
              <a:effectLst/>
              <a:latin typeface="Calibri"/>
              <a:ea typeface="Times New Roman"/>
              <a:cs typeface="Times New Roman"/>
            </a:endParaRPr>
          </a:p>
          <a:p>
            <a:pPr marL="540385" indent="-2286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n-GB" sz="2400" b="1" u="none" dirty="0">
                <a:effectLst/>
                <a:latin typeface="Calibri"/>
                <a:ea typeface="Times New Roman"/>
                <a:cs typeface="Times New Roman"/>
              </a:rPr>
              <a:t>the effective collection of charges from waste dischargers,</a:t>
            </a:r>
            <a:endParaRPr lang="en-ZA" sz="2400" b="1" u="none" dirty="0">
              <a:effectLst/>
              <a:latin typeface="Calibri"/>
              <a:ea typeface="Times New Roman"/>
              <a:cs typeface="Times New Roman"/>
            </a:endParaRPr>
          </a:p>
          <a:p>
            <a:pPr marL="540385" indent="-2286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n-GB" sz="2400" b="1" u="none" dirty="0">
                <a:effectLst/>
                <a:latin typeface="Calibri"/>
                <a:ea typeface="Times New Roman"/>
                <a:cs typeface="Times New Roman"/>
              </a:rPr>
              <a:t>a single charge for all user groups and catchments in a CMA jurisdiction, and</a:t>
            </a:r>
            <a:endParaRPr lang="en-ZA" sz="2400" b="1" u="none" dirty="0">
              <a:effectLst/>
              <a:latin typeface="Calibri"/>
              <a:ea typeface="Times New Roman"/>
              <a:cs typeface="Times New Roman"/>
            </a:endParaRPr>
          </a:p>
          <a:p>
            <a:pPr marL="540385" indent="-2286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n-GB" sz="2400" b="1" u="none" dirty="0">
                <a:effectLst/>
                <a:latin typeface="Calibri"/>
                <a:ea typeface="Times New Roman"/>
                <a:cs typeface="Times New Roman"/>
              </a:rPr>
              <a:t>definition of function costs to be collected from different users or fiscally supported</a:t>
            </a:r>
            <a:r>
              <a:rPr lang="en-GB" dirty="0" smtClean="0">
                <a:effectLst/>
                <a:latin typeface="Calibri"/>
                <a:ea typeface="Times New Roman"/>
                <a:cs typeface="Times New Roman"/>
              </a:rPr>
              <a:t>.</a:t>
            </a:r>
            <a:endParaRPr lang="en-ZA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Policy Recommendations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4810" y="518517"/>
            <a:ext cx="79447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ea typeface="ＭＳ Ｐゴシック" pitchFamily="-109" charset="-128"/>
              </a:rPr>
              <a:t>Policy Recommendations</a:t>
            </a:r>
            <a:endParaRPr lang="en-ZA" sz="2800" b="1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57198" y="1066800"/>
            <a:ext cx="8222107" cy="296056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270510" indent="-2286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n-GB" sz="2400" u="none" dirty="0" smtClean="0">
                <a:effectLst/>
                <a:latin typeface="Calibri"/>
                <a:ea typeface="Times New Roman"/>
                <a:cs typeface="Times New Roman"/>
              </a:rPr>
              <a:t>CMA </a:t>
            </a:r>
            <a:r>
              <a:rPr lang="en-GB" sz="2400" u="none" dirty="0">
                <a:effectLst/>
                <a:latin typeface="Calibri"/>
                <a:ea typeface="Times New Roman"/>
                <a:cs typeface="Times New Roman"/>
              </a:rPr>
              <a:t>business planning and reporting requirements should be defined to dictate rules </a:t>
            </a:r>
            <a:r>
              <a:rPr lang="en-GB" sz="2400" u="none" dirty="0" smtClean="0">
                <a:effectLst/>
                <a:latin typeface="Calibri"/>
                <a:ea typeface="Times New Roman"/>
                <a:cs typeface="Times New Roman"/>
              </a:rPr>
              <a:t>to:</a:t>
            </a:r>
          </a:p>
          <a:p>
            <a:pPr marL="270510" indent="-228600" algn="just">
              <a:spcAft>
                <a:spcPts val="0"/>
              </a:spcAft>
              <a:buFont typeface="Arial" pitchFamily="34" charset="0"/>
              <a:buChar char="•"/>
            </a:pPr>
            <a:endParaRPr lang="en-ZA" sz="2400" u="none" dirty="0">
              <a:effectLst/>
              <a:latin typeface="Calibri"/>
              <a:ea typeface="Times New Roman"/>
              <a:cs typeface="Times New Roman"/>
            </a:endParaRPr>
          </a:p>
          <a:p>
            <a:pPr marL="540385" indent="-2286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n-GB" sz="2400" u="none" dirty="0">
                <a:effectLst/>
                <a:latin typeface="Calibri"/>
                <a:ea typeface="Times New Roman"/>
                <a:cs typeface="Times New Roman"/>
              </a:rPr>
              <a:t>CMA budgeting, linked to imperatives, functions and revenue, </a:t>
            </a:r>
            <a:endParaRPr lang="en-ZA" sz="2400" u="none" dirty="0">
              <a:effectLst/>
              <a:latin typeface="Calibri"/>
              <a:ea typeface="Times New Roman"/>
              <a:cs typeface="Times New Roman"/>
            </a:endParaRPr>
          </a:p>
          <a:p>
            <a:pPr marL="540385" indent="-2286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n-GB" sz="2400" u="none" dirty="0">
                <a:effectLst/>
                <a:latin typeface="Calibri"/>
                <a:ea typeface="Times New Roman"/>
                <a:cs typeface="Times New Roman"/>
              </a:rPr>
              <a:t>establishing water use revenue targets for the CMA in line with the Pricing Strategy,</a:t>
            </a:r>
            <a:endParaRPr lang="en-ZA" sz="2400" u="none" dirty="0">
              <a:effectLst/>
              <a:latin typeface="Calibri"/>
              <a:ea typeface="Times New Roman"/>
              <a:cs typeface="Times New Roman"/>
            </a:endParaRPr>
          </a:p>
          <a:p>
            <a:pPr marL="540385" indent="-2286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n-GB" sz="2400" u="none" dirty="0">
                <a:effectLst/>
                <a:latin typeface="Calibri"/>
                <a:ea typeface="Times New Roman"/>
                <a:cs typeface="Times New Roman"/>
              </a:rPr>
              <a:t>motivating financial support through CMA business planning, and</a:t>
            </a:r>
            <a:endParaRPr lang="en-ZA" sz="2400" u="none" dirty="0">
              <a:effectLst/>
              <a:latin typeface="Calibri"/>
              <a:ea typeface="Times New Roman"/>
              <a:cs typeface="Times New Roman"/>
            </a:endParaRPr>
          </a:p>
          <a:p>
            <a:pPr marL="540385" indent="-228600" algn="just">
              <a:buFont typeface="Arial" pitchFamily="34" charset="0"/>
              <a:buChar char="•"/>
            </a:pPr>
            <a:r>
              <a:rPr lang="en-GB" sz="2400" u="none" dirty="0">
                <a:effectLst/>
                <a:latin typeface="Calibri"/>
                <a:ea typeface="Times New Roman"/>
                <a:cs typeface="Times New Roman"/>
              </a:rPr>
              <a:t>ensuring responsible financial governance and controls of public funds</a:t>
            </a:r>
            <a:r>
              <a:rPr lang="en-GB" sz="2400" u="none" dirty="0" smtClean="0">
                <a:effectLst/>
                <a:latin typeface="Calibri"/>
                <a:ea typeface="Times New Roman"/>
                <a:cs typeface="Times New Roman"/>
              </a:rPr>
              <a:t>.</a:t>
            </a:r>
            <a:r>
              <a:rPr lang="en-US" sz="2400" b="1" u="none" dirty="0" smtClean="0"/>
              <a:t> </a:t>
            </a:r>
          </a:p>
          <a:p>
            <a:pPr marL="540385" indent="-228600" algn="just">
              <a:spcAft>
                <a:spcPts val="0"/>
              </a:spcAft>
              <a:buFont typeface="Arial" pitchFamily="34" charset="0"/>
              <a:buChar char="•"/>
            </a:pPr>
            <a:endParaRPr lang="en-ZA" sz="24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7" y="3610452"/>
            <a:ext cx="47748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dirty="0"/>
          </a:p>
        </p:txBody>
      </p:sp>
    </p:spTree>
    <p:extLst>
      <p:ext uri="{BB962C8B-B14F-4D97-AF65-F5344CB8AC3E}">
        <p14:creationId xmlns="" xmlns:p14="http://schemas.microsoft.com/office/powerpoint/2010/main" val="339722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NEXT STEPS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914400" lvl="1" indent="-395288">
              <a:buFont typeface="Wingdings" pitchFamily="2" charset="2"/>
              <a:buChar char="§"/>
              <a:tabLst>
                <a:tab pos="519113" algn="l"/>
              </a:tabLst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Regional Coordination to identify which Regions to be members task teams</a:t>
            </a:r>
          </a:p>
          <a:p>
            <a:pPr marL="914400" lvl="1" indent="-395288">
              <a:buFont typeface="Wingdings" pitchFamily="2" charset="2"/>
              <a:buChar char="§"/>
              <a:tabLst>
                <a:tab pos="519113" algn="l"/>
              </a:tabLst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Finalise WRM functions in pricing strategy: Main or WTE  to be consistent  between all the Regions</a:t>
            </a:r>
          </a:p>
          <a:p>
            <a:pPr marL="914400" lvl="1" indent="-395288">
              <a:buFont typeface="Wingdings" pitchFamily="2" charset="2"/>
              <a:buChar char="§"/>
              <a:tabLst>
                <a:tab pos="519113" algn="l"/>
              </a:tabLst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 Agree on which functions are for public interest</a:t>
            </a:r>
          </a:p>
          <a:p>
            <a:pPr marL="914400" lvl="1" indent="-395288">
              <a:buFont typeface="Wingdings" pitchFamily="2" charset="2"/>
              <a:buChar char="§"/>
              <a:tabLst>
                <a:tab pos="519113" algn="l"/>
              </a:tabLst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 Financial support and financial arrangement </a:t>
            </a:r>
          </a:p>
          <a:p>
            <a:pPr marL="914400" lvl="1" indent="-395288">
              <a:buFont typeface="Wingdings" pitchFamily="2" charset="2"/>
              <a:buChar char="§"/>
              <a:tabLst>
                <a:tab pos="519113" algn="l"/>
              </a:tabLst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Presentation to National Treasury</a:t>
            </a:r>
          </a:p>
          <a:p>
            <a:pPr marL="914400" lvl="1" indent="-395288">
              <a:buFont typeface="Wingdings" pitchFamily="2" charset="2"/>
              <a:buChar char="§"/>
              <a:tabLst>
                <a:tab pos="519113" algn="l"/>
              </a:tabLst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Complete business institutional model</a:t>
            </a:r>
          </a:p>
          <a:p>
            <a:pPr marL="914400" lvl="1" indent="-395288">
              <a:buFont typeface="Wingdings" pitchFamily="2" charset="2"/>
              <a:buChar char="§"/>
              <a:tabLst>
                <a:tab pos="519113" algn="l"/>
              </a:tabLst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Regional Steering Committee meetings to inform stakeholders of progress.</a:t>
            </a:r>
          </a:p>
          <a:p>
            <a:pPr marL="914400" lvl="1" indent="-395288">
              <a:buFont typeface="Wingdings" pitchFamily="2" charset="2"/>
              <a:buChar char="§"/>
              <a:tabLst>
                <a:tab pos="519113" algn="l"/>
              </a:tabLst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Include Regional communication strategy </a:t>
            </a:r>
          </a:p>
          <a:p>
            <a:pPr marL="914400" lvl="1" indent="-395288">
              <a:buFont typeface="Wingdings" pitchFamily="2" charset="2"/>
              <a:buChar char="§"/>
              <a:tabLst>
                <a:tab pos="519113" algn="l"/>
              </a:tabLst>
            </a:pPr>
            <a:endParaRPr lang="en-ZA" sz="2400" dirty="0" smtClean="0">
              <a:latin typeface="Calibri" pitchFamily="34" charset="0"/>
              <a:cs typeface="Calibri" pitchFamily="34" charset="0"/>
            </a:endParaRPr>
          </a:p>
          <a:p>
            <a:pPr marL="519113" lvl="1" indent="0">
              <a:buNone/>
              <a:tabLst>
                <a:tab pos="519113" algn="l"/>
              </a:tabLst>
            </a:pPr>
            <a:endParaRPr lang="en-ZA" sz="2400" dirty="0" smtClean="0"/>
          </a:p>
          <a:p>
            <a:pPr marL="519113" lvl="1" indent="0">
              <a:buNone/>
              <a:tabLst>
                <a:tab pos="519113" algn="l"/>
              </a:tabLst>
            </a:pPr>
            <a:endParaRPr lang="en-ZA" sz="2400" dirty="0" smtClean="0"/>
          </a:p>
          <a:p>
            <a:pPr marL="519113" lvl="1" indent="0">
              <a:buNone/>
              <a:tabLst>
                <a:tab pos="519113" algn="l"/>
              </a:tabLst>
            </a:pPr>
            <a:r>
              <a:rPr lang="en-ZA" sz="2400" dirty="0" smtClean="0"/>
              <a:t>  </a:t>
            </a:r>
          </a:p>
          <a:p>
            <a:pPr marL="519113" lvl="1" indent="0">
              <a:buNone/>
              <a:tabLst>
                <a:tab pos="519113" algn="l"/>
              </a:tabLst>
            </a:pPr>
            <a:endParaRPr lang="en-ZA" sz="2400" dirty="0" smtClean="0"/>
          </a:p>
          <a:p>
            <a:pPr marL="860425" lvl="1" indent="-341313">
              <a:buNone/>
              <a:tabLst>
                <a:tab pos="804863" algn="l"/>
              </a:tabLst>
            </a:pPr>
            <a:endParaRPr lang="en-ZA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D84609-800A-4938-870B-72FB77772B7F}" type="slidenum">
              <a:rPr lang="en-ZA" smtClean="0"/>
              <a:pPr>
                <a:defRPr/>
              </a:pPr>
              <a:t>9</a:t>
            </a:fld>
            <a:endParaRPr lang="en-Z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WA teamplate_Jul 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DWA teamplate_Jul 10</Template>
  <TotalTime>8585</TotalTime>
  <Words>665</Words>
  <Application>Microsoft Office PowerPoint</Application>
  <PresentationFormat>On-screen Show (4:3)</PresentationFormat>
  <Paragraphs>134</Paragraphs>
  <Slides>10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DWA teamplate_Jul 10</vt:lpstr>
      <vt:lpstr>    PROGRESS IN THE ESTABLISHMENT OF CMAS  Task team on financial arrangements    31MAY 2013    </vt:lpstr>
      <vt:lpstr>     OBJECTIVE     </vt:lpstr>
      <vt:lpstr>     Term of Reference    </vt:lpstr>
      <vt:lpstr>Slide 4</vt:lpstr>
      <vt:lpstr>Road Map </vt:lpstr>
      <vt:lpstr>Policy Recommendations</vt:lpstr>
      <vt:lpstr>Policy Recommendations</vt:lpstr>
      <vt:lpstr>Policy Recommendations</vt:lpstr>
      <vt:lpstr>NEXT STEPS</vt:lpstr>
      <vt:lpstr>Slide 10</vt:lpstr>
    </vt:vector>
  </TitlesOfParts>
  <Company>dwaf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on government’s outcomes approach</dc:title>
  <dc:creator>Manyakanyaka Babalwa</dc:creator>
  <cp:lastModifiedBy>Malatjim</cp:lastModifiedBy>
  <cp:revision>755</cp:revision>
  <dcterms:created xsi:type="dcterms:W3CDTF">2010-07-11T13:24:36Z</dcterms:created>
  <dcterms:modified xsi:type="dcterms:W3CDTF">2014-03-10T09:11:50Z</dcterms:modified>
</cp:coreProperties>
</file>